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304" r:id="rId6"/>
    <p:sldId id="260" r:id="rId7"/>
    <p:sldId id="270" r:id="rId8"/>
    <p:sldId id="289" r:id="rId9"/>
    <p:sldId id="281" r:id="rId10"/>
    <p:sldId id="280" r:id="rId11"/>
    <p:sldId id="282" r:id="rId12"/>
    <p:sldId id="283" r:id="rId13"/>
    <p:sldId id="284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5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06" r:id="rId49"/>
    <p:sldId id="329" r:id="rId50"/>
    <p:sldId id="317" r:id="rId51"/>
    <p:sldId id="318" r:id="rId52"/>
    <p:sldId id="319" r:id="rId53"/>
    <p:sldId id="330" r:id="rId54"/>
    <p:sldId id="331" r:id="rId55"/>
    <p:sldId id="332" r:id="rId56"/>
    <p:sldId id="333" r:id="rId57"/>
    <p:sldId id="334" r:id="rId58"/>
    <p:sldId id="335" r:id="rId59"/>
    <p:sldId id="268" r:id="rId60"/>
    <p:sldId id="261" r:id="rId6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FF99"/>
    <a:srgbClr val="CCFFCC"/>
    <a:srgbClr val="FFFFCC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C905B-8D09-4FA5-BB73-1375DB7B1C9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281173F-9EC9-4114-BCC4-3DF857BAD09D}">
      <dgm:prSet phldrT="[文本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zh-CN" altLang="en-US" b="1" dirty="0" smtClean="0">
              <a:latin typeface="Times New Roman" pitchFamily="18" charset="0"/>
              <a:cs typeface="Times New Roman" pitchFamily="18" charset="0"/>
            </a:rPr>
            <a:t>一、简介</a:t>
          </a:r>
          <a:endParaRPr lang="zh-CN" altLang="en-US" b="1" dirty="0">
            <a:latin typeface="Times New Roman" pitchFamily="18" charset="0"/>
            <a:cs typeface="Times New Roman" pitchFamily="18" charset="0"/>
          </a:endParaRPr>
        </a:p>
      </dgm:t>
    </dgm:pt>
    <dgm:pt modelId="{BCCFEE34-4285-49DF-A2FA-F4953ACA9ECF}" type="parTrans" cxnId="{4FA8CAFA-B0C3-46F3-B31A-E1E61C9B3CB7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21E3C1BF-757C-4D64-A7C9-8570211C4B3E}" type="sibTrans" cxnId="{4FA8CAFA-B0C3-46F3-B31A-E1E61C9B3CB7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0C36F808-6E21-4F2D-9586-13C54449EF29}">
      <dgm:prSet phldrT="[文本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zh-CN" altLang="en-US" b="1" dirty="0" smtClean="0">
              <a:latin typeface="Times New Roman" pitchFamily="18" charset="0"/>
              <a:cs typeface="Times New Roman" pitchFamily="18" charset="0"/>
            </a:rPr>
            <a:t>四、基于时间区间的时空逻辑</a:t>
          </a:r>
          <a:endParaRPr lang="zh-CN" altLang="en-US" b="1" dirty="0">
            <a:latin typeface="Times New Roman" pitchFamily="18" charset="0"/>
            <a:cs typeface="Times New Roman" pitchFamily="18" charset="0"/>
          </a:endParaRPr>
        </a:p>
      </dgm:t>
    </dgm:pt>
    <dgm:pt modelId="{D8AE51D7-0073-4CD1-B823-97B3F7C425E7}" type="parTrans" cxnId="{8D8B3111-8B42-4B97-A8D2-C2AEDFDE3CA9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59033C5B-6662-434A-B484-5F8FAD3F5CDF}" type="sibTrans" cxnId="{8D8B3111-8B42-4B97-A8D2-C2AEDFDE3CA9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4366C901-BD68-437C-9394-4BCCB13DD61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zh-CN" altLang="en-US" b="1" dirty="0" smtClean="0">
              <a:latin typeface="Times New Roman" pitchFamily="18" charset="0"/>
              <a:cs typeface="Times New Roman" pitchFamily="18" charset="0"/>
            </a:rPr>
            <a:t>二、基于区域的空间逻辑</a:t>
          </a:r>
          <a:endParaRPr lang="zh-CN" altLang="en-US" b="1" dirty="0">
            <a:latin typeface="Times New Roman" pitchFamily="18" charset="0"/>
            <a:cs typeface="Times New Roman" pitchFamily="18" charset="0"/>
          </a:endParaRPr>
        </a:p>
      </dgm:t>
    </dgm:pt>
    <dgm:pt modelId="{E6150215-F1AB-467D-8F46-3468D4DB2512}" type="parTrans" cxnId="{376C6B39-1A28-4A10-9A8E-4959188351E5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D845DBB5-C32E-447E-B522-BC7488738C50}" type="sibTrans" cxnId="{376C6B39-1A28-4A10-9A8E-4959188351E5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0717D7A1-4AD0-4084-BC84-680F106C2DA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zh-CN" altLang="en-US" b="1" dirty="0" smtClean="0">
              <a:latin typeface="Times New Roman" pitchFamily="18" charset="0"/>
              <a:cs typeface="Times New Roman" pitchFamily="18" charset="0"/>
            </a:rPr>
            <a:t>三、基于时间点的时空逻辑</a:t>
          </a:r>
          <a:endParaRPr lang="zh-CN" altLang="en-US" b="1" dirty="0">
            <a:latin typeface="Times New Roman" pitchFamily="18" charset="0"/>
            <a:cs typeface="Times New Roman" pitchFamily="18" charset="0"/>
          </a:endParaRPr>
        </a:p>
      </dgm:t>
    </dgm:pt>
    <dgm:pt modelId="{AD23340A-5234-4D98-976F-D126C33ADB34}" type="parTrans" cxnId="{D3E153D1-00CB-4787-845E-9840FB93723B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1B1974C3-988F-417D-ADED-35A332BC447D}" type="sibTrans" cxnId="{D3E153D1-00CB-4787-845E-9840FB93723B}">
      <dgm:prSet/>
      <dgm:spPr/>
      <dgm:t>
        <a:bodyPr/>
        <a:lstStyle/>
        <a:p>
          <a:pPr algn="l"/>
          <a:endParaRPr lang="zh-CN" altLang="en-US" b="1">
            <a:latin typeface="Times New Roman" pitchFamily="18" charset="0"/>
            <a:cs typeface="Times New Roman" pitchFamily="18" charset="0"/>
          </a:endParaRPr>
        </a:p>
      </dgm:t>
    </dgm:pt>
    <dgm:pt modelId="{FE40588E-D521-4A7F-BBB8-0E771F02A37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CN" altLang="en-US" b="1" dirty="0" smtClean="0">
              <a:latin typeface="Times New Roman" pitchFamily="18" charset="0"/>
              <a:cs typeface="Times New Roman" pitchFamily="18" charset="0"/>
            </a:rPr>
            <a:t>五</a:t>
          </a:r>
          <a:r>
            <a:rPr lang="zh-CN" altLang="en-US" b="1" dirty="0" smtClean="0">
              <a:latin typeface="Times New Roman" pitchFamily="18" charset="0"/>
              <a:cs typeface="Times New Roman" pitchFamily="18" charset="0"/>
            </a:rPr>
            <a:t>、参考文献</a:t>
          </a:r>
          <a:endParaRPr lang="zh-CN" altLang="en-US" b="1" dirty="0"/>
        </a:p>
      </dgm:t>
    </dgm:pt>
    <dgm:pt modelId="{DC3F966B-C9DA-4AB1-86BE-404DE4049E1A}" type="parTrans" cxnId="{95E14C94-92D2-45EE-AD36-5EF2B65830A9}">
      <dgm:prSet/>
      <dgm:spPr/>
      <dgm:t>
        <a:bodyPr/>
        <a:lstStyle/>
        <a:p>
          <a:pPr algn="l"/>
          <a:endParaRPr lang="zh-CN" altLang="en-US" b="1"/>
        </a:p>
      </dgm:t>
    </dgm:pt>
    <dgm:pt modelId="{DF9DD6C3-BF0A-487E-A4D2-477E3834AFC2}" type="sibTrans" cxnId="{95E14C94-92D2-45EE-AD36-5EF2B65830A9}">
      <dgm:prSet/>
      <dgm:spPr/>
      <dgm:t>
        <a:bodyPr/>
        <a:lstStyle/>
        <a:p>
          <a:pPr algn="l"/>
          <a:endParaRPr lang="zh-CN" altLang="en-US" b="1"/>
        </a:p>
      </dgm:t>
    </dgm:pt>
    <dgm:pt modelId="{447C6637-7005-4F72-B332-3A6276A5A057}" type="pres">
      <dgm:prSet presAssocID="{EA8C905B-8D09-4FA5-BB73-1375DB7B1C91}" presName="linearFlow" presStyleCnt="0">
        <dgm:presLayoutVars>
          <dgm:dir/>
          <dgm:resizeHandles val="exact"/>
        </dgm:presLayoutVars>
      </dgm:prSet>
      <dgm:spPr/>
    </dgm:pt>
    <dgm:pt modelId="{2868BB6C-17BD-475F-AA3C-672D52964660}" type="pres">
      <dgm:prSet presAssocID="{5281173F-9EC9-4114-BCC4-3DF857BAD09D}" presName="composite" presStyleCnt="0"/>
      <dgm:spPr/>
    </dgm:pt>
    <dgm:pt modelId="{8B4CB200-D481-499D-BF8C-EA0176121242}" type="pres">
      <dgm:prSet presAssocID="{5281173F-9EC9-4114-BCC4-3DF857BAD09D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D2C369-2D87-46B8-B8B4-EE626A6953FC}" type="pres">
      <dgm:prSet presAssocID="{5281173F-9EC9-4114-BCC4-3DF857BAD09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F4D944-25C1-40B1-AF62-419914B8845E}" type="pres">
      <dgm:prSet presAssocID="{21E3C1BF-757C-4D64-A7C9-8570211C4B3E}" presName="spacing" presStyleCnt="0"/>
      <dgm:spPr/>
    </dgm:pt>
    <dgm:pt modelId="{9229C368-3CF4-41A0-88AF-ABC651A6E956}" type="pres">
      <dgm:prSet presAssocID="{4366C901-BD68-437C-9394-4BCCB13DD612}" presName="composite" presStyleCnt="0"/>
      <dgm:spPr/>
    </dgm:pt>
    <dgm:pt modelId="{4A069672-FD9C-4E45-AB2D-0AE05A194055}" type="pres">
      <dgm:prSet presAssocID="{4366C901-BD68-437C-9394-4BCCB13DD612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E96527-DA71-4B8C-A323-96F6AD5D3A15}" type="pres">
      <dgm:prSet presAssocID="{4366C901-BD68-437C-9394-4BCCB13DD61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BAF0C5-9007-4102-940A-1F67A2D47397}" type="pres">
      <dgm:prSet presAssocID="{D845DBB5-C32E-447E-B522-BC7488738C50}" presName="spacing" presStyleCnt="0"/>
      <dgm:spPr/>
    </dgm:pt>
    <dgm:pt modelId="{91F2E7B5-2606-44A6-8A7F-53A86E1AB8FC}" type="pres">
      <dgm:prSet presAssocID="{0717D7A1-4AD0-4084-BC84-680F106C2DA4}" presName="composite" presStyleCnt="0"/>
      <dgm:spPr/>
    </dgm:pt>
    <dgm:pt modelId="{408AAC3C-167E-4C32-9798-CCF06F289501}" type="pres">
      <dgm:prSet presAssocID="{0717D7A1-4AD0-4084-BC84-680F106C2DA4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E4DF0A-EC47-4FBD-8FD3-8F80F4551939}" type="pres">
      <dgm:prSet presAssocID="{0717D7A1-4AD0-4084-BC84-680F106C2DA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30FFA9-D717-488A-AFC9-6A597BF56774}" type="pres">
      <dgm:prSet presAssocID="{1B1974C3-988F-417D-ADED-35A332BC447D}" presName="spacing" presStyleCnt="0"/>
      <dgm:spPr/>
    </dgm:pt>
    <dgm:pt modelId="{D58BA3F8-DBEC-49E9-9B34-B98ACA9A96A2}" type="pres">
      <dgm:prSet presAssocID="{0C36F808-6E21-4F2D-9586-13C54449EF29}" presName="composite" presStyleCnt="0"/>
      <dgm:spPr/>
    </dgm:pt>
    <dgm:pt modelId="{328BCA50-67C3-48EB-8697-90473B4CB58B}" type="pres">
      <dgm:prSet presAssocID="{0C36F808-6E21-4F2D-9586-13C54449EF29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DBC352-25F5-4BE7-8125-CBCA2C72DF62}" type="pres">
      <dgm:prSet presAssocID="{0C36F808-6E21-4F2D-9586-13C54449EF2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CFF72C-A9F5-47C2-9E93-7B6636E23A3E}" type="pres">
      <dgm:prSet presAssocID="{59033C5B-6662-434A-B484-5F8FAD3F5CDF}" presName="spacing" presStyleCnt="0"/>
      <dgm:spPr/>
    </dgm:pt>
    <dgm:pt modelId="{F7EDC5C7-6A14-4B19-9112-0F884F29A045}" type="pres">
      <dgm:prSet presAssocID="{FE40588E-D521-4A7F-BBB8-0E771F02A377}" presName="composite" presStyleCnt="0"/>
      <dgm:spPr/>
    </dgm:pt>
    <dgm:pt modelId="{104E6FE7-FC62-423B-9C6F-54EC58EBB475}" type="pres">
      <dgm:prSet presAssocID="{FE40588E-D521-4A7F-BBB8-0E771F02A377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C373E9-2795-4EC6-BFD6-3B1E4869ACBE}" type="pres">
      <dgm:prSet presAssocID="{FE40588E-D521-4A7F-BBB8-0E771F02A37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E4A7BF-3E18-4244-91D9-7CEE9ACB821B}" type="presOf" srcId="{FE40588E-D521-4A7F-BBB8-0E771F02A377}" destId="{68C373E9-2795-4EC6-BFD6-3B1E4869ACBE}" srcOrd="0" destOrd="0" presId="urn:microsoft.com/office/officeart/2005/8/layout/vList3"/>
    <dgm:cxn modelId="{95E14C94-92D2-45EE-AD36-5EF2B65830A9}" srcId="{EA8C905B-8D09-4FA5-BB73-1375DB7B1C91}" destId="{FE40588E-D521-4A7F-BBB8-0E771F02A377}" srcOrd="4" destOrd="0" parTransId="{DC3F966B-C9DA-4AB1-86BE-404DE4049E1A}" sibTransId="{DF9DD6C3-BF0A-487E-A4D2-477E3834AFC2}"/>
    <dgm:cxn modelId="{DAAD1FC0-8D83-41AB-ADA8-8CE65215FE04}" type="presOf" srcId="{0C36F808-6E21-4F2D-9586-13C54449EF29}" destId="{ECDBC352-25F5-4BE7-8125-CBCA2C72DF62}" srcOrd="0" destOrd="0" presId="urn:microsoft.com/office/officeart/2005/8/layout/vList3"/>
    <dgm:cxn modelId="{376C6B39-1A28-4A10-9A8E-4959188351E5}" srcId="{EA8C905B-8D09-4FA5-BB73-1375DB7B1C91}" destId="{4366C901-BD68-437C-9394-4BCCB13DD612}" srcOrd="1" destOrd="0" parTransId="{E6150215-F1AB-467D-8F46-3468D4DB2512}" sibTransId="{D845DBB5-C32E-447E-B522-BC7488738C50}"/>
    <dgm:cxn modelId="{6C60A7B2-3FEB-4335-9C09-81CA05E784E2}" type="presOf" srcId="{EA8C905B-8D09-4FA5-BB73-1375DB7B1C91}" destId="{447C6637-7005-4F72-B332-3A6276A5A057}" srcOrd="0" destOrd="0" presId="urn:microsoft.com/office/officeart/2005/8/layout/vList3"/>
    <dgm:cxn modelId="{7DA16869-6A20-4219-A414-950813AB77BC}" type="presOf" srcId="{0717D7A1-4AD0-4084-BC84-680F106C2DA4}" destId="{C2E4DF0A-EC47-4FBD-8FD3-8F80F4551939}" srcOrd="0" destOrd="0" presId="urn:microsoft.com/office/officeart/2005/8/layout/vList3"/>
    <dgm:cxn modelId="{8D8B3111-8B42-4B97-A8D2-C2AEDFDE3CA9}" srcId="{EA8C905B-8D09-4FA5-BB73-1375DB7B1C91}" destId="{0C36F808-6E21-4F2D-9586-13C54449EF29}" srcOrd="3" destOrd="0" parTransId="{D8AE51D7-0073-4CD1-B823-97B3F7C425E7}" sibTransId="{59033C5B-6662-434A-B484-5F8FAD3F5CDF}"/>
    <dgm:cxn modelId="{D3E153D1-00CB-4787-845E-9840FB93723B}" srcId="{EA8C905B-8D09-4FA5-BB73-1375DB7B1C91}" destId="{0717D7A1-4AD0-4084-BC84-680F106C2DA4}" srcOrd="2" destOrd="0" parTransId="{AD23340A-5234-4D98-976F-D126C33ADB34}" sibTransId="{1B1974C3-988F-417D-ADED-35A332BC447D}"/>
    <dgm:cxn modelId="{C2CA3633-ADE6-4A7C-8D3B-AB9BD33C294A}" type="presOf" srcId="{4366C901-BD68-437C-9394-4BCCB13DD612}" destId="{5EE96527-DA71-4B8C-A323-96F6AD5D3A15}" srcOrd="0" destOrd="0" presId="urn:microsoft.com/office/officeart/2005/8/layout/vList3"/>
    <dgm:cxn modelId="{1D7546D1-F98D-4CCD-9228-34C275877E55}" type="presOf" srcId="{5281173F-9EC9-4114-BCC4-3DF857BAD09D}" destId="{BBD2C369-2D87-46B8-B8B4-EE626A6953FC}" srcOrd="0" destOrd="0" presId="urn:microsoft.com/office/officeart/2005/8/layout/vList3"/>
    <dgm:cxn modelId="{4FA8CAFA-B0C3-46F3-B31A-E1E61C9B3CB7}" srcId="{EA8C905B-8D09-4FA5-BB73-1375DB7B1C91}" destId="{5281173F-9EC9-4114-BCC4-3DF857BAD09D}" srcOrd="0" destOrd="0" parTransId="{BCCFEE34-4285-49DF-A2FA-F4953ACA9ECF}" sibTransId="{21E3C1BF-757C-4D64-A7C9-8570211C4B3E}"/>
    <dgm:cxn modelId="{40EBC263-F29E-430F-9DDC-8678A5AEF051}" type="presParOf" srcId="{447C6637-7005-4F72-B332-3A6276A5A057}" destId="{2868BB6C-17BD-475F-AA3C-672D52964660}" srcOrd="0" destOrd="0" presId="urn:microsoft.com/office/officeart/2005/8/layout/vList3"/>
    <dgm:cxn modelId="{E1C73902-D9EA-4E21-B577-60C78464201F}" type="presParOf" srcId="{2868BB6C-17BD-475F-AA3C-672D52964660}" destId="{8B4CB200-D481-499D-BF8C-EA0176121242}" srcOrd="0" destOrd="0" presId="urn:microsoft.com/office/officeart/2005/8/layout/vList3"/>
    <dgm:cxn modelId="{DD568DDC-49A0-4598-9924-A80DB5E32A06}" type="presParOf" srcId="{2868BB6C-17BD-475F-AA3C-672D52964660}" destId="{BBD2C369-2D87-46B8-B8B4-EE626A6953FC}" srcOrd="1" destOrd="0" presId="urn:microsoft.com/office/officeart/2005/8/layout/vList3"/>
    <dgm:cxn modelId="{06E97C1A-C085-4C78-A91A-9A545050B806}" type="presParOf" srcId="{447C6637-7005-4F72-B332-3A6276A5A057}" destId="{F6F4D944-25C1-40B1-AF62-419914B8845E}" srcOrd="1" destOrd="0" presId="urn:microsoft.com/office/officeart/2005/8/layout/vList3"/>
    <dgm:cxn modelId="{E65D0934-6959-4711-B3FA-6D75EE496455}" type="presParOf" srcId="{447C6637-7005-4F72-B332-3A6276A5A057}" destId="{9229C368-3CF4-41A0-88AF-ABC651A6E956}" srcOrd="2" destOrd="0" presId="urn:microsoft.com/office/officeart/2005/8/layout/vList3"/>
    <dgm:cxn modelId="{A580427E-430F-4752-BEAE-271B6723D4D6}" type="presParOf" srcId="{9229C368-3CF4-41A0-88AF-ABC651A6E956}" destId="{4A069672-FD9C-4E45-AB2D-0AE05A194055}" srcOrd="0" destOrd="0" presId="urn:microsoft.com/office/officeart/2005/8/layout/vList3"/>
    <dgm:cxn modelId="{4A413F0F-1B59-4146-86FD-782E78A4DAE9}" type="presParOf" srcId="{9229C368-3CF4-41A0-88AF-ABC651A6E956}" destId="{5EE96527-DA71-4B8C-A323-96F6AD5D3A15}" srcOrd="1" destOrd="0" presId="urn:microsoft.com/office/officeart/2005/8/layout/vList3"/>
    <dgm:cxn modelId="{0E21E0FD-978B-42BB-B6F1-956DBBFE6AA0}" type="presParOf" srcId="{447C6637-7005-4F72-B332-3A6276A5A057}" destId="{68BAF0C5-9007-4102-940A-1F67A2D47397}" srcOrd="3" destOrd="0" presId="urn:microsoft.com/office/officeart/2005/8/layout/vList3"/>
    <dgm:cxn modelId="{52CBADC3-6181-4E9E-9C86-30CB40B5F041}" type="presParOf" srcId="{447C6637-7005-4F72-B332-3A6276A5A057}" destId="{91F2E7B5-2606-44A6-8A7F-53A86E1AB8FC}" srcOrd="4" destOrd="0" presId="urn:microsoft.com/office/officeart/2005/8/layout/vList3"/>
    <dgm:cxn modelId="{8A81B95D-8095-44ED-8BB3-573604A5E705}" type="presParOf" srcId="{91F2E7B5-2606-44A6-8A7F-53A86E1AB8FC}" destId="{408AAC3C-167E-4C32-9798-CCF06F289501}" srcOrd="0" destOrd="0" presId="urn:microsoft.com/office/officeart/2005/8/layout/vList3"/>
    <dgm:cxn modelId="{DAD0B787-034A-420F-BFB6-4229C11B8657}" type="presParOf" srcId="{91F2E7B5-2606-44A6-8A7F-53A86E1AB8FC}" destId="{C2E4DF0A-EC47-4FBD-8FD3-8F80F4551939}" srcOrd="1" destOrd="0" presId="urn:microsoft.com/office/officeart/2005/8/layout/vList3"/>
    <dgm:cxn modelId="{79551284-61C2-4C22-8C41-27FF224A88B7}" type="presParOf" srcId="{447C6637-7005-4F72-B332-3A6276A5A057}" destId="{6330FFA9-D717-488A-AFC9-6A597BF56774}" srcOrd="5" destOrd="0" presId="urn:microsoft.com/office/officeart/2005/8/layout/vList3"/>
    <dgm:cxn modelId="{B4A6A6E6-B447-41BA-BF9C-7AFB096E3EFB}" type="presParOf" srcId="{447C6637-7005-4F72-B332-3A6276A5A057}" destId="{D58BA3F8-DBEC-49E9-9B34-B98ACA9A96A2}" srcOrd="6" destOrd="0" presId="urn:microsoft.com/office/officeart/2005/8/layout/vList3"/>
    <dgm:cxn modelId="{C10B91F6-CD9C-42F1-8DEF-32ADB0991818}" type="presParOf" srcId="{D58BA3F8-DBEC-49E9-9B34-B98ACA9A96A2}" destId="{328BCA50-67C3-48EB-8697-90473B4CB58B}" srcOrd="0" destOrd="0" presId="urn:microsoft.com/office/officeart/2005/8/layout/vList3"/>
    <dgm:cxn modelId="{0DB7EBDD-AE8F-46A4-93D2-8AF6EA13FEB5}" type="presParOf" srcId="{D58BA3F8-DBEC-49E9-9B34-B98ACA9A96A2}" destId="{ECDBC352-25F5-4BE7-8125-CBCA2C72DF62}" srcOrd="1" destOrd="0" presId="urn:microsoft.com/office/officeart/2005/8/layout/vList3"/>
    <dgm:cxn modelId="{815A3DEA-8D0E-4B37-B9F2-E0792C352185}" type="presParOf" srcId="{447C6637-7005-4F72-B332-3A6276A5A057}" destId="{D8CFF72C-A9F5-47C2-9E93-7B6636E23A3E}" srcOrd="7" destOrd="0" presId="urn:microsoft.com/office/officeart/2005/8/layout/vList3"/>
    <dgm:cxn modelId="{73C075EE-87A0-4EAB-B4C5-22ECD0CA69A3}" type="presParOf" srcId="{447C6637-7005-4F72-B332-3A6276A5A057}" destId="{F7EDC5C7-6A14-4B19-9112-0F884F29A045}" srcOrd="8" destOrd="0" presId="urn:microsoft.com/office/officeart/2005/8/layout/vList3"/>
    <dgm:cxn modelId="{DF957E38-1CA5-4C29-8330-A6FC24E1F6DA}" type="presParOf" srcId="{F7EDC5C7-6A14-4B19-9112-0F884F29A045}" destId="{104E6FE7-FC62-423B-9C6F-54EC58EBB475}" srcOrd="0" destOrd="0" presId="urn:microsoft.com/office/officeart/2005/8/layout/vList3"/>
    <dgm:cxn modelId="{5BEACE21-D182-40A8-9E18-87AE844FA439}" type="presParOf" srcId="{F7EDC5C7-6A14-4B19-9112-0F884F29A045}" destId="{68C373E9-2795-4EC6-BFD6-3B1E4869ACBE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22300-E6C3-4D7E-A86A-D1094F7121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419E70C-672F-446D-9331-D963398126B4}">
      <dgm:prSet phldrT="[文本]" custT="1"/>
      <dgm:spPr>
        <a:noFill/>
      </dgm:spPr>
      <dgm:t>
        <a:bodyPr/>
        <a:lstStyle/>
        <a:p>
          <a:r>
            <a:rPr lang="en-US" altLang="zh-CN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zh-CN" alt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、区域连接演算：</a:t>
          </a:r>
          <a:r>
            <a:rPr lang="en-US" altLang="zh-CN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rPr>
            <a:t>RCC</a:t>
          </a:r>
          <a:endParaRPr lang="en-US" altLang="zh-CN" sz="3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35923D89-ED96-4813-8C2A-76C18FFAA133}" type="parTrans" cxnId="{C196C650-02FD-4733-A2CC-733F73268580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F60FA539-A9D5-443A-A139-072D630B58EF}" type="sibTrans" cxnId="{C196C650-02FD-4733-A2CC-733F73268580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1B456B8B-643D-4872-BDCC-386DD263A562}">
      <dgm:prSet phldrT="[文本]"/>
      <dgm:spPr/>
      <dgm:t>
        <a:bodyPr/>
        <a:lstStyle/>
        <a:p>
          <a:pPr>
            <a:lnSpc>
              <a:spcPct val="200000"/>
            </a:lnSpc>
          </a:pPr>
          <a:r>
            <a:rPr lang="en-US" altLang="zh-CN" i="0" dirty="0" smtClean="0">
              <a:latin typeface="Times New Roman" pitchFamily="18" charset="0"/>
              <a:cs typeface="Times New Roman" pitchFamily="18" charset="0"/>
            </a:rPr>
            <a:t>C(X,Y</a:t>
          </a:r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zh-CN" altLang="en-US" dirty="0" smtClean="0">
              <a:latin typeface="Times New Roman" pitchFamily="18" charset="0"/>
              <a:cs typeface="Times New Roman" pitchFamily="18" charset="0"/>
            </a:rPr>
            <a:t>其直观意思是“区域</a:t>
          </a:r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X</a:t>
          </a:r>
          <a:r>
            <a:rPr lang="zh-CN" altLang="en-US" dirty="0" smtClean="0">
              <a:latin typeface="Times New Roman" pitchFamily="18" charset="0"/>
              <a:cs typeface="Times New Roman" pitchFamily="18" charset="0"/>
            </a:rPr>
            <a:t>和区域</a:t>
          </a:r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Y</a:t>
          </a:r>
          <a:r>
            <a:rPr lang="zh-CN" altLang="en-US" dirty="0" smtClean="0">
              <a:latin typeface="Times New Roman" pitchFamily="18" charset="0"/>
              <a:cs typeface="Times New Roman" pitchFamily="18" charset="0"/>
            </a:rPr>
            <a:t>相连”。</a:t>
          </a:r>
          <a:endParaRPr lang="zh-CN" altLang="en-US" b="1" dirty="0">
            <a:latin typeface="Times New Roman" pitchFamily="18" charset="0"/>
            <a:cs typeface="Times New Roman" pitchFamily="18" charset="0"/>
          </a:endParaRPr>
        </a:p>
      </dgm:t>
    </dgm:pt>
    <dgm:pt modelId="{74520547-0EC8-409D-95CB-3C9236D7B29F}" type="parTrans" cxnId="{D0DFBC3E-B57D-4CF2-A35F-4EBD4181FA85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7442ABB8-0E38-4823-97E7-5A50CFC1BDC1}" type="sibTrans" cxnId="{D0DFBC3E-B57D-4CF2-A35F-4EBD4181FA85}">
      <dgm:prSet/>
      <dgm:spPr/>
      <dgm:t>
        <a:bodyPr/>
        <a:lstStyle/>
        <a:p>
          <a:endParaRPr lang="zh-CN" altLang="en-US">
            <a:latin typeface="Times New Roman" pitchFamily="18" charset="0"/>
            <a:cs typeface="Times New Roman" pitchFamily="18" charset="0"/>
          </a:endParaRPr>
        </a:p>
      </dgm:t>
    </dgm:pt>
    <dgm:pt modelId="{17E949DF-F31A-4766-B3D2-C376CF5BBA1C}" type="pres">
      <dgm:prSet presAssocID="{47922300-E6C3-4D7E-A86A-D1094F7121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A27DBCA-CEE5-4EAC-9104-526676E8B3BD}" type="pres">
      <dgm:prSet presAssocID="{8419E70C-672F-446D-9331-D963398126B4}" presName="parentText" presStyleLbl="node1" presStyleIdx="0" presStyleCnt="1" custScaleX="82639" custScaleY="10618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AD394F-23BD-45A1-8AF3-AFEEE59C7F56}" type="pres">
      <dgm:prSet presAssocID="{8419E70C-672F-446D-9331-D963398126B4}" presName="childText" presStyleLbl="revTx" presStyleIdx="0" presStyleCnt="1" custScaleY="485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1CD492-94E9-4C3D-BB73-F379518C5B6C}" type="presOf" srcId="{47922300-E6C3-4D7E-A86A-D1094F712190}" destId="{17E949DF-F31A-4766-B3D2-C376CF5BBA1C}" srcOrd="0" destOrd="0" presId="urn:microsoft.com/office/officeart/2005/8/layout/vList2"/>
    <dgm:cxn modelId="{C196C650-02FD-4733-A2CC-733F73268580}" srcId="{47922300-E6C3-4D7E-A86A-D1094F712190}" destId="{8419E70C-672F-446D-9331-D963398126B4}" srcOrd="0" destOrd="0" parTransId="{35923D89-ED96-4813-8C2A-76C18FFAA133}" sibTransId="{F60FA539-A9D5-443A-A139-072D630B58EF}"/>
    <dgm:cxn modelId="{B9D28E90-1524-4C2E-BDA6-370BDAA546BA}" type="presOf" srcId="{8419E70C-672F-446D-9331-D963398126B4}" destId="{3A27DBCA-CEE5-4EAC-9104-526676E8B3BD}" srcOrd="0" destOrd="0" presId="urn:microsoft.com/office/officeart/2005/8/layout/vList2"/>
    <dgm:cxn modelId="{952D70D6-A083-4A87-95C6-84F036808E4E}" type="presOf" srcId="{1B456B8B-643D-4872-BDCC-386DD263A562}" destId="{2CAD394F-23BD-45A1-8AF3-AFEEE59C7F56}" srcOrd="0" destOrd="0" presId="urn:microsoft.com/office/officeart/2005/8/layout/vList2"/>
    <dgm:cxn modelId="{D0DFBC3E-B57D-4CF2-A35F-4EBD4181FA85}" srcId="{8419E70C-672F-446D-9331-D963398126B4}" destId="{1B456B8B-643D-4872-BDCC-386DD263A562}" srcOrd="0" destOrd="0" parTransId="{74520547-0EC8-409D-95CB-3C9236D7B29F}" sibTransId="{7442ABB8-0E38-4823-97E7-5A50CFC1BDC1}"/>
    <dgm:cxn modelId="{D53703D5-FF11-49D7-98CB-911B35FD414A}" type="presParOf" srcId="{17E949DF-F31A-4766-B3D2-C376CF5BBA1C}" destId="{3A27DBCA-CEE5-4EAC-9104-526676E8B3BD}" srcOrd="0" destOrd="0" presId="urn:microsoft.com/office/officeart/2005/8/layout/vList2"/>
    <dgm:cxn modelId="{543186D6-BBCE-41A0-883F-0937E7647295}" type="presParOf" srcId="{17E949DF-F31A-4766-B3D2-C376CF5BBA1C}" destId="{2CAD394F-23BD-45A1-8AF3-AFEEE59C7F56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alphaModFix amt="48000"/>
            <a:lum bright="13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流程图: 过程 6"/>
          <p:cNvSpPr/>
          <p:nvPr userDrawn="1"/>
        </p:nvSpPr>
        <p:spPr>
          <a:xfrm>
            <a:off x="7572396" y="214290"/>
            <a:ext cx="571504" cy="6215082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6350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i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929B2156-73F4-46E9-96AB-3564FCB24E18}" type="datetimeFigureOut">
              <a:rPr lang="zh-CN" altLang="en-US" smtClean="0"/>
              <a:pPr/>
              <a:t>2009/4/20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71DBF2C9-77EC-40FF-9DE4-AE8F5A0E46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14282" y="500042"/>
            <a:ext cx="8715436" cy="71438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CC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多维模态逻辑的应用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2400" i="1" dirty="0" smtClean="0">
                <a:latin typeface="Times New Roman" pitchFamily="18" charset="0"/>
                <a:cs typeface="Times New Roman" pitchFamily="18" charset="0"/>
              </a:rPr>
              <a:t>时空推理及其判定性问题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2400" b="1" dirty="0" smtClean="0">
                <a:solidFill>
                  <a:srgbClr val="0033CC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徐召清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10723029</a:t>
            </a:r>
            <a:endParaRPr lang="zh-CN" alt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1428736"/>
            <a:ext cx="6643734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RCC-8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272989" cy="307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RCC-8</a:t>
            </a:r>
            <a:r>
              <a:rPr lang="zh-CN" altLang="en-US" i="1" dirty="0" smtClean="0">
                <a:latin typeface="Times New Roman" pitchFamily="18" charset="0"/>
                <a:cs typeface="Times New Roman" pitchFamily="18" charset="0"/>
              </a:rPr>
              <a:t>拓扑语义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7"/>
            <a:ext cx="5357850" cy="45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928802"/>
            <a:ext cx="7543824" cy="39116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BRCC-8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的扩张，允许对区域变元进行布尔运算：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⊔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⊓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¬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endParaRPr lang="zh-CN" alt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区域项的定义及解释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0674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22" y="4000504"/>
            <a:ext cx="5181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2000240"/>
            <a:ext cx="6500858" cy="384017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、模态逻辑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r>
              <a:rPr lang="en-US" altLang="zh-CN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zh-CN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基本模态语言</a:t>
            </a:r>
            <a:r>
              <a:rPr lang="en-US" altLang="zh-CN" dirty="0" smtClean="0">
                <a:solidFill>
                  <a:schemeClr val="tx1"/>
                </a:solidFill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</a:rPr>
              <a:t>全局算子■，◆。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</a:rPr>
              <a:t>其中， ■ </a:t>
            </a:r>
            <a:r>
              <a:rPr lang="el-GR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φ</a:t>
            </a:r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=</a:t>
            </a:r>
            <a:r>
              <a:rPr lang="el-GR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¬</a:t>
            </a:r>
            <a:r>
              <a:rPr lang="zh-CN" altLang="en-US" dirty="0" smtClean="0">
                <a:solidFill>
                  <a:schemeClr val="tx1"/>
                </a:solidFill>
              </a:rPr>
              <a:t>◆</a:t>
            </a:r>
            <a:r>
              <a:rPr lang="el-GR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¬φ</a:t>
            </a:r>
            <a:r>
              <a:rPr lang="zh-CN" alt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S4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语义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286776" cy="44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29586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643050"/>
            <a:ext cx="7758138" cy="3983047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约定：</a:t>
            </a:r>
            <a:endParaRPr lang="en-US" altLang="zh-CN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以下，分别用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zh-CN" altLang="en-US" dirty="0" smtClean="0">
                <a:solidFill>
                  <a:schemeClr val="tx1"/>
                </a:solidFill>
              </a:rPr>
              <a:t>□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◇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∀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∃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zh-CN" altLang="en-US" dirty="0" smtClean="0">
                <a:solidFill>
                  <a:schemeClr val="tx1"/>
                </a:solidFill>
              </a:rPr>
              <a:t>■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◆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2000239"/>
            <a:ext cx="7615262" cy="2500331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、将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嵌入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r>
              <a:rPr lang="en-US" altLang="zh-CN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zh-CN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定义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公式到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的翻译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l-GR" altLang="zh-CN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如下：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6"/>
            <a:ext cx="8929361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目录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2171700"/>
            <a:ext cx="6210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51" y="3252789"/>
            <a:ext cx="6981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663" y="4186246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142976" y="1928802"/>
            <a:ext cx="7543824" cy="4197361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S4</a:t>
            </a:r>
            <a:r>
              <a:rPr lang="en-US" altLang="zh-CN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的两个例子：</a:t>
            </a:r>
            <a:endParaRPr lang="zh-CN" altLang="en-US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的判定性问题</a:t>
            </a:r>
          </a:p>
          <a:p>
            <a:pPr>
              <a:lnSpc>
                <a:spcPct val="16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利用前面的定理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，可以得到：</a:t>
            </a:r>
          </a:p>
          <a:p>
            <a:endParaRPr lang="zh-CN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推论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公式的可满足性问题是可判定的。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推论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公式的可满足性问题是可判定的。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2071678"/>
            <a:ext cx="7829576" cy="405448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RCC-8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的计算复杂性</a:t>
            </a:r>
            <a:endParaRPr lang="en-US" altLang="zh-CN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通过进一步将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嵌入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S5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，可以证明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都是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NP-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完全的。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0724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429000"/>
            <a:ext cx="4800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357826"/>
            <a:ext cx="814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7054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2000240"/>
            <a:ext cx="7686700" cy="2714644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任给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BRCC-8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在类锯上可满足当且仅当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zh-CN" altLang="en-US" kern="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⊙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S5-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可满足的。</a:t>
            </a:r>
            <a:endParaRPr lang="en-US" altLang="zh-CN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2071678"/>
            <a:ext cx="7472386" cy="3482981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SAT(BRCC-8)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完全的。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SAT(RCC-8)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完全的。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三、基于时间点的时空逻辑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三、基于时间点的时空逻辑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、线性时间逻辑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PTL</a:t>
            </a: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语言：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模型：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=(ℕ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,&lt;,V)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。真值定义：</a:t>
            </a:r>
            <a:endParaRPr lang="en-US" altLang="zh-CN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,n|=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当且仅当存在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m&gt;n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使得𝔐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,m|=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，并且对任意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，如果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n&lt;k&lt;m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，则𝔐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,k|=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；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,n|=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当且仅当存在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m&lt;n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使得𝔐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,m|=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，并且对任意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，如果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m&lt;k&lt;n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，则𝔐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,k|=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i="1" dirty="0" smtClean="0">
                <a:latin typeface="Times New Roman" pitchFamily="18" charset="0"/>
                <a:cs typeface="Times New Roman" pitchFamily="18" charset="0"/>
              </a:rPr>
              <a:t>一、简介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78845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1714488"/>
            <a:ext cx="7686700" cy="4411675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定义算子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o, F, G, P, H, 𝒲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如下：</a:t>
            </a:r>
          </a:p>
          <a:p>
            <a:pPr marL="972000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⊥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97200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ΤUφ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pPr marL="972000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=¬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F¬φ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972000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ТSφ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pPr marL="97200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=¬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P¬φ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marL="97200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φ𝒲ψ=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Gφ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∨(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φUψ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zh-CN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2214554"/>
            <a:ext cx="7829576" cy="3911609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定理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PTL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是可判定的。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定理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PTL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PSPACE-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完全的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Clarke, 1985)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1785926"/>
            <a:ext cx="7686700" cy="434023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、时空逻辑</a:t>
            </a:r>
            <a:endParaRPr lang="en-US" altLang="zh-CN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时空逻辑</a:t>
            </a:r>
            <a:r>
              <a:rPr lang="en-US" altLang="zh-CN" dirty="0" smtClean="0">
                <a:solidFill>
                  <a:schemeClr val="tx1"/>
                </a:solidFill>
              </a:rPr>
              <a:t>=</a:t>
            </a:r>
            <a:r>
              <a:rPr lang="zh-CN" altLang="en-US" dirty="0" smtClean="0">
                <a:solidFill>
                  <a:schemeClr val="tx1"/>
                </a:solidFill>
              </a:rPr>
              <a:t>时间逻辑</a:t>
            </a:r>
            <a:r>
              <a:rPr lang="en-US" altLang="zh-CN" dirty="0" smtClean="0">
                <a:solidFill>
                  <a:schemeClr val="tx1"/>
                </a:solidFill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</a:rPr>
              <a:t>空间逻辑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9720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RCC-8+PTL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BRCC-8+PTL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CN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语言：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的语言加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算子。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公式：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所有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公式都是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公式；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如果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公式，则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φUψ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φSψ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¬φ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φ∧ψ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也是。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可以如常定义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𝒲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等。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语义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定义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10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  <a:r>
              <a:rPr lang="zh-CN" altLang="en-US" kern="100" dirty="0" smtClean="0">
                <a:solidFill>
                  <a:schemeClr val="tx1"/>
                </a:solidFill>
                <a:latin typeface="华文楷体"/>
                <a:ea typeface="华文楷体"/>
              </a:rPr>
              <a:t>拓扑时间模型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（</a:t>
            </a:r>
            <a:r>
              <a:rPr lang="en-US" altLang="zh-CN" i="1" kern="100" dirty="0" smtClean="0">
                <a:solidFill>
                  <a:schemeClr val="tx1"/>
                </a:solidFill>
                <a:latin typeface="Times New Roman"/>
              </a:rPr>
              <a:t>topological temporal model</a:t>
            </a:r>
            <a:r>
              <a:rPr lang="zh-CN" altLang="en-US" i="1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n-US" altLang="zh-CN" i="1" kern="100" dirty="0" err="1" smtClean="0">
                <a:solidFill>
                  <a:schemeClr val="tx1"/>
                </a:solidFill>
                <a:latin typeface="Times New Roman"/>
              </a:rPr>
              <a:t>tt</a:t>
            </a:r>
            <a:r>
              <a:rPr lang="en-US" altLang="zh-CN" i="1" kern="100" dirty="0" smtClean="0">
                <a:solidFill>
                  <a:schemeClr val="tx1"/>
                </a:solidFill>
                <a:latin typeface="Times New Roman"/>
              </a:rPr>
              <a:t>-model</a:t>
            </a:r>
            <a:r>
              <a:rPr lang="zh-CN" altLang="en-US" i="1" kern="100" dirty="0" smtClean="0">
                <a:solidFill>
                  <a:schemeClr val="tx1"/>
                </a:solidFill>
                <a:latin typeface="Times New Roman"/>
              </a:rPr>
              <a:t>）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是三元组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𝔑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，其中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=(U,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是拓扑空间，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𝔑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=(ℕ,&lt;)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是时间框架，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是赋值，对每个区域变元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和时间点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∈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ℕ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X,n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非空且是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U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的正规封闭子集。对每个的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，记函数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(X)=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X,n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为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n</a:t>
            </a:r>
            <a:r>
              <a:rPr lang="zh-CN" altLang="en-US" i="1" kern="100" dirty="0" smtClean="0">
                <a:solidFill>
                  <a:schemeClr val="tx1"/>
                </a:solidFill>
                <a:latin typeface="Times New Roman"/>
              </a:rPr>
              <a:t>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语义（续）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Cambria Math"/>
              </a:rPr>
              <a:t>定义</a:t>
            </a:r>
            <a:r>
              <a:rPr lang="en-US" altLang="zh-CN" b="1" kern="100" dirty="0" smtClean="0">
                <a:solidFill>
                  <a:schemeClr val="tx1"/>
                </a:solidFill>
                <a:latin typeface="Cambria Math"/>
              </a:rPr>
              <a:t>11</a:t>
            </a:r>
            <a:r>
              <a:rPr lang="zh-CN" altLang="en-US" b="1" kern="100" dirty="0" smtClean="0">
                <a:solidFill>
                  <a:schemeClr val="tx1"/>
                </a:solidFill>
                <a:latin typeface="Cambria Math"/>
              </a:rPr>
              <a:t>：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任给</a:t>
            </a:r>
            <a:r>
              <a:rPr lang="en-US" altLang="zh-CN" kern="100" dirty="0" err="1" smtClean="0">
                <a:solidFill>
                  <a:schemeClr val="tx1"/>
                </a:solidFill>
                <a:latin typeface="Cambria Math"/>
              </a:rPr>
              <a:t>tt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-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模型𝔐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=(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, 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𝔑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, 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，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Cambria Math"/>
              </a:rPr>
              <a:t>0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，和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n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∈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ℕ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，递归定义满足关系如下：</a:t>
            </a:r>
          </a:p>
          <a:p>
            <a:pPr marL="972000"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如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不含时间算子，则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,n)|=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 当且仅当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|=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 </a:t>
            </a:r>
            <a:r>
              <a:rPr lang="zh-CN" altLang="en-US" kern="100" baseline="300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sz="800" kern="100" baseline="30000" dirty="0" smtClean="0">
                <a:solidFill>
                  <a:schemeClr val="tx1"/>
                </a:solidFill>
                <a:latin typeface="Cambria Math"/>
              </a:rPr>
              <a:t>n</a:t>
            </a:r>
            <a:r>
              <a:rPr lang="zh-CN" altLang="en-US" sz="800" kern="100" baseline="30000" dirty="0" smtClean="0">
                <a:solidFill>
                  <a:schemeClr val="tx1"/>
                </a:solidFill>
                <a:latin typeface="Cambria Math"/>
              </a:rPr>
              <a:t> 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；</a:t>
            </a:r>
          </a:p>
          <a:p>
            <a:pPr marL="972000"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,n|=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U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 当且仅当存在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m&gt;n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，使得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,m|=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，且对所有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k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，如果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n&lt;k&lt;m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，则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,k|=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；</a:t>
            </a:r>
          </a:p>
          <a:p>
            <a:pPr marL="972000">
              <a:lnSpc>
                <a:spcPct val="17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,n|=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 当且仅当存在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m&lt;n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，使得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,m|=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ψ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，且对所有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k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，如果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n&lt;k&lt;m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，则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,k|=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。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zh-CN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的扩张，允许区域项加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算子：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其语义解释是：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ot,n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(t,n+1)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的扩张，允许区域项加任意时间算子：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其语义解释是：</a:t>
            </a:r>
            <a:endParaRPr lang="en-US" altLang="zh-CN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 indent="-514350">
              <a:buFont typeface="Times New Roman" pitchFamily="18" charset="0"/>
              <a:buChar char="▪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Gt,n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k&gt;n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(t, k));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 indent="-514350">
              <a:buFont typeface="Times New Roman" pitchFamily="18" charset="0"/>
              <a:buChar char="▪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Ft,n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⋃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k&gt;n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(t, k));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 indent="-514350">
              <a:buFont typeface="Times New Roman" pitchFamily="18" charset="0"/>
              <a:buChar char="▪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Ht,n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k&lt;n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(t, k));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 indent="-514350">
              <a:buFont typeface="Times New Roman" pitchFamily="18" charset="0"/>
              <a:buChar char="▪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Pt,n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⋃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k&lt;n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(t, k));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 indent="-514350">
              <a:buFont typeface="Times New Roman" pitchFamily="18" charset="0"/>
              <a:buChar char="▪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,n)=ℂ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{x|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∃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m&gt;n(x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∈𝔞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,m)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∧∀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k(n&lt;k&lt;m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∈𝔞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,k)))};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 indent="-514350">
              <a:buFont typeface="Times New Roman" pitchFamily="18" charset="0"/>
              <a:buChar char="▪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,n)=ℂ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{x|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∃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m&lt;n(x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∈𝔞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,m)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∧∀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k(m&lt;k&lt;n 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∈𝔞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,k)))};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 indent="-514350">
              <a:buFont typeface="Times New Roman" pitchFamily="18" charset="0"/>
              <a:buChar char="▪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𝒲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,n)= 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k&gt;n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(t, k))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{x|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∃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m&gt;n(x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∈𝔞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,m)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∧∀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l(n&lt;l&lt;m 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∈𝔞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,l)))}.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zh-CN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—RCC-8+BRCC-8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，其中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相应的语义解释只需增加：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16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⊔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∪𝔞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))=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∪𝔞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16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⊓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∩𝔞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));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2000">
              <a:lnSpc>
                <a:spcPct val="16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(¬t)=ℂ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(U-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(t)).</a:t>
            </a:r>
            <a:endParaRPr lang="zh-CN" altLang="en-US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⋃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zh-CN" altLang="en-US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[1/n,1-1/n]=(1,0);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n=1</a:t>
            </a:r>
            <a:r>
              <a:rPr lang="zh-CN" altLang="en-US" kern="1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[-1/n,1/n]=(1,0)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FCA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 没有区域无限次地变化其空间轮廓。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FSA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 每个区域都只有有穷多的可能状态（虽然可以无限次改变其状态）。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时空逻辑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071538" y="1714488"/>
            <a:ext cx="7358114" cy="441167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时空逻辑</a:t>
            </a:r>
            <a:r>
              <a:rPr lang="en-US" altLang="zh-CN" b="1" dirty="0" smtClean="0">
                <a:solidFill>
                  <a:srgbClr val="0033CC"/>
                </a:solidFill>
              </a:rPr>
              <a:t>=</a:t>
            </a:r>
            <a:r>
              <a:rPr lang="zh-CN" altLang="en-US" b="1" dirty="0" smtClean="0">
                <a:solidFill>
                  <a:srgbClr val="0033CC"/>
                </a:solidFill>
              </a:rPr>
              <a:t>时间逻辑</a:t>
            </a:r>
            <a:r>
              <a:rPr lang="en-US" altLang="zh-CN" b="1" dirty="0" smtClean="0">
                <a:solidFill>
                  <a:srgbClr val="0033CC"/>
                </a:solidFill>
              </a:rPr>
              <a:t>+</a:t>
            </a:r>
            <a:r>
              <a:rPr lang="zh-CN" altLang="en-US" b="1" dirty="0" smtClean="0">
                <a:solidFill>
                  <a:srgbClr val="0033CC"/>
                </a:solidFill>
              </a:rPr>
              <a:t>空间逻辑</a:t>
            </a:r>
            <a:endParaRPr lang="en-US" altLang="zh-CN" b="1" dirty="0" smtClean="0">
              <a:solidFill>
                <a:srgbClr val="0033CC"/>
              </a:solidFill>
            </a:endParaRPr>
          </a:p>
          <a:p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基于区域的空间逻辑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基于时间点和空间区域的时空逻辑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tx1"/>
                </a:solidFill>
              </a:rPr>
              <a:t>基于时间区间和空间区域的时空逻辑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38" y="2071678"/>
            <a:ext cx="7615262" cy="405448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3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、将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ST</a:t>
            </a:r>
            <a:r>
              <a:rPr lang="en-US" altLang="zh-CN" b="1" kern="100" baseline="-25000" dirty="0" smtClean="0">
                <a:solidFill>
                  <a:srgbClr val="0033CC"/>
                </a:solidFill>
                <a:latin typeface="Times New Roman"/>
              </a:rPr>
              <a:t>2</a:t>
            </a:r>
            <a:r>
              <a:rPr lang="en-US" altLang="zh-CN" b="1" kern="100" baseline="30000" dirty="0" smtClean="0">
                <a:solidFill>
                  <a:srgbClr val="0033CC"/>
                </a:solidFill>
                <a:latin typeface="Times New Roman"/>
              </a:rPr>
              <a:t>+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嵌入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PSTL</a:t>
            </a:r>
            <a:endParaRPr lang="zh-CN" altLang="en-US" b="1" kern="100" dirty="0" smtClean="0">
              <a:solidFill>
                <a:srgbClr val="0033CC"/>
              </a:solidFill>
              <a:latin typeface="Times New Roman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PSTL</a:t>
            </a:r>
            <a:endParaRPr lang="zh-CN" altLang="en-US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PSTL=S4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u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×PTL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。</a:t>
            </a:r>
            <a:endParaRPr lang="en-US" altLang="zh-CN" kern="100" dirty="0" smtClean="0">
              <a:solidFill>
                <a:schemeClr val="tx1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语言：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U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C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zh-CN" altLang="en-US" b="1" kern="100" dirty="0" smtClean="0">
                <a:solidFill>
                  <a:schemeClr val="tx1"/>
                </a:solidFill>
                <a:latin typeface="Cambria Math"/>
              </a:rPr>
              <a:t>∀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zh-CN" altLang="en-US" b="1" kern="100" dirty="0" smtClean="0">
                <a:solidFill>
                  <a:schemeClr val="tx1"/>
                </a:solidFill>
                <a:latin typeface="Cambria Math"/>
              </a:rPr>
              <a:t>∃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PSTL-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Kripke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语义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58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PSTL-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拓扑语义</a:t>
            </a:r>
            <a:endParaRPr lang="zh-CN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5487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11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任意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PSTL-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在克里普克模型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ℕ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𝔙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中可满足，则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在拓扑模型中可满足。</a:t>
            </a:r>
          </a:p>
          <a:p>
            <a:endParaRPr lang="en-US" altLang="zh-CN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PSTL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的两种语义并不等价：</a:t>
            </a:r>
            <a:endParaRPr lang="en-US" altLang="zh-CN" kern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="1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altLang="zh-CN" b="1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12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任意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PSTL-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在满足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FSA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的克里普克模型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ℕ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𝔙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中可满足，当且仅当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在满足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FSA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的拓扑模型中可满足。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（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2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）将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ST</a:t>
            </a:r>
            <a:r>
              <a:rPr lang="en-US" altLang="zh-CN" b="1" kern="100" baseline="-25000" dirty="0" smtClean="0">
                <a:solidFill>
                  <a:srgbClr val="0033CC"/>
                </a:solidFill>
                <a:latin typeface="Times New Roman"/>
              </a:rPr>
              <a:t>2</a:t>
            </a:r>
            <a:r>
              <a:rPr lang="en-US" altLang="zh-CN" b="1" kern="100" baseline="30000" dirty="0" smtClean="0">
                <a:solidFill>
                  <a:srgbClr val="0033CC"/>
                </a:solidFill>
                <a:latin typeface="Times New Roman"/>
              </a:rPr>
              <a:t>+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嵌入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PSTL</a:t>
            </a:r>
            <a:endParaRPr lang="zh-CN" altLang="en-US" b="1" kern="100" dirty="0" smtClean="0">
              <a:solidFill>
                <a:srgbClr val="0033CC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定义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14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只需对带时间算子的项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t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定义翻译如下：</a:t>
            </a:r>
          </a:p>
          <a:p>
            <a:pPr marL="97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U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=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CI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Ut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);</a:t>
            </a:r>
            <a:endParaRPr lang="zh-CN" altLang="en-US" kern="100" dirty="0" smtClean="0">
              <a:solidFill>
                <a:schemeClr val="tx1"/>
              </a:solidFill>
              <a:latin typeface="Times New Roman"/>
            </a:endParaRPr>
          </a:p>
          <a:p>
            <a:pPr marL="97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Cambria Math"/>
              </a:rPr>
              <a:t>S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=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CI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).</a:t>
            </a:r>
            <a:endParaRPr lang="zh-CN" altLang="en-US" kern="100" dirty="0" smtClean="0">
              <a:solidFill>
                <a:schemeClr val="tx1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对定义算子，也有：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ot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=</a:t>
            </a:r>
            <a:r>
              <a:rPr lang="en-US" altLang="zh-CN" b="1" kern="100" dirty="0" err="1" smtClean="0">
                <a:solidFill>
                  <a:schemeClr val="tx1"/>
                </a:solidFill>
                <a:latin typeface="Times New Roman"/>
              </a:rPr>
              <a:t>CI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ot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,  (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Ft)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=</a:t>
            </a:r>
            <a:r>
              <a:rPr lang="en-US" altLang="zh-CN" b="1" kern="100" dirty="0" err="1" smtClean="0">
                <a:solidFill>
                  <a:schemeClr val="tx1"/>
                </a:solidFill>
                <a:latin typeface="Times New Roman"/>
              </a:rPr>
              <a:t>CI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Ft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,   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Gt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=</a:t>
            </a:r>
            <a:r>
              <a:rPr lang="en-US" altLang="zh-CN" b="1" kern="100" dirty="0" err="1" smtClean="0">
                <a:solidFill>
                  <a:schemeClr val="tx1"/>
                </a:solidFill>
                <a:latin typeface="Times New Roman"/>
              </a:rPr>
              <a:t>CI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Gt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.</a:t>
            </a:r>
            <a:endParaRPr lang="zh-CN" altLang="en-US" kern="100" dirty="0" smtClean="0">
              <a:solidFill>
                <a:schemeClr val="tx1"/>
              </a:solidFill>
              <a:latin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13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/>
              </a:rPr>
              <a:t>+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在满足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FSA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条件的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tt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模型上可满足，当且仅当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Cambria Math"/>
              </a:rPr>
              <a:t>Δ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PSTL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的克里普克模型（也满足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FSA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条件）上可满足，其基于的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S4-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框架是类锯（即，深度≤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，宽度≤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）； </a:t>
            </a:r>
            <a:endParaRPr lang="zh-CN" alt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/>
              </a:rPr>
              <a:t>+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tt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模型上可满足，当且仅当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Cambria Math"/>
              </a:rPr>
              <a:t>Δ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PSTL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的克里普克模型上可满足，其基于的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S4-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框架是类锯（即，深度≤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，宽度≤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）。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00" dirty="0" err="1" smtClean="0">
                <a:latin typeface="Times New Roman"/>
              </a:rPr>
              <a:t>ST</a:t>
            </a:r>
            <a:r>
              <a:rPr lang="en-US" altLang="zh-CN" kern="100" baseline="-25000" dirty="0" err="1" smtClean="0">
                <a:latin typeface="Times New Roman"/>
              </a:rPr>
              <a:t>i</a:t>
            </a:r>
            <a:r>
              <a:rPr lang="zh-CN" altLang="en-US" kern="100" dirty="0" smtClean="0">
                <a:latin typeface="Times New Roman"/>
              </a:rPr>
              <a:t>和</a:t>
            </a:r>
            <a:r>
              <a:rPr lang="en-US" altLang="zh-CN" kern="100" dirty="0" err="1" smtClean="0">
                <a:latin typeface="Times New Roman"/>
              </a:rPr>
              <a:t>ST</a:t>
            </a:r>
            <a:r>
              <a:rPr lang="en-US" altLang="zh-CN" kern="100" baseline="-25000" dirty="0" err="1" smtClean="0">
                <a:latin typeface="Times New Roman"/>
              </a:rPr>
              <a:t>i</a:t>
            </a:r>
            <a:r>
              <a:rPr lang="en-US" altLang="zh-CN" kern="100" baseline="30000" dirty="0" smtClean="0">
                <a:latin typeface="Times New Roman"/>
              </a:rPr>
              <a:t>+</a:t>
            </a:r>
            <a:r>
              <a:rPr lang="zh-CN" altLang="en-US" kern="100" dirty="0" smtClean="0">
                <a:latin typeface="Times New Roman"/>
              </a:rPr>
              <a:t>的计算复杂性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SAT(ST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0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PSPACE-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完全的（与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PTL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相同）；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SAT(ST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1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EXPSPACE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可判定的。如果只有时间算子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o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，则是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NP-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完全的；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如果将模型限制为满足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FSA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条件的模型，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SAT(ST</a:t>
            </a:r>
            <a:r>
              <a:rPr lang="en-US" altLang="zh-CN" kern="100" baseline="-25000" dirty="0" smtClean="0">
                <a:solidFill>
                  <a:schemeClr val="tx1"/>
                </a:solidFill>
                <a:latin typeface="Times New Roman"/>
              </a:rPr>
              <a:t>2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也是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EXPSPACE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可判定的；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ST</a:t>
            </a:r>
            <a:r>
              <a:rPr lang="en-US" altLang="zh-CN" kern="100" baseline="-250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/>
              </a:rPr>
              <a:t>+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和相应的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ST</a:t>
            </a:r>
            <a:r>
              <a:rPr lang="en-US" altLang="zh-CN" kern="100" baseline="-250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计算复杂性一样。</a:t>
            </a: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四、基于时间区间的时空逻辑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四、基于时间区间的时空逻辑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All-13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6016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二、基于区域的空间逻辑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All-13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的语义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令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=(W,&lt;)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为严格线序，实际应用中的严格线序往往是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(ℕ,&lt;)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(ℚ,&lt;)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(ℝ,&lt;)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。赋值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将每个变元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，映射到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𝔉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上的时间区间（任意非空凸集），即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W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的非空子集，且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∀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x,y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∈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z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∈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W(x&lt;z&lt;y 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→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z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∈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)).</a:t>
            </a:r>
            <a:endParaRPr lang="zh-CN" altLang="en-US" kern="100" dirty="0" smtClean="0">
              <a:solidFill>
                <a:schemeClr val="tx1"/>
              </a:solidFill>
              <a:latin typeface="Times New Roman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All-13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的语义（续）</a:t>
            </a:r>
            <a:endParaRPr lang="zh-CN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628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对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All-13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进行扩充，可以得到表达力更强的语言，比如：</a:t>
            </a:r>
            <a:endParaRPr lang="en-US" altLang="zh-CN" kern="100" dirty="0" smtClean="0">
              <a:solidFill>
                <a:schemeClr val="tx1"/>
              </a:solidFill>
              <a:latin typeface="Times New Roman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Holds(P, 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，性质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在区间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中保持；</a:t>
            </a:r>
            <a:endParaRPr lang="en-US" altLang="zh-CN" kern="100" dirty="0" smtClean="0">
              <a:solidFill>
                <a:schemeClr val="tx1"/>
              </a:solidFill>
              <a:latin typeface="Times New Roman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OCCURS(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E,i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，事件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E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发生在区间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中。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(2)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将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All-13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嵌入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GH</a:t>
            </a:r>
            <a:endParaRPr lang="zh-CN" altLang="en-US" b="1" kern="100" dirty="0" smtClean="0">
              <a:solidFill>
                <a:srgbClr val="0033CC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首先，为了简便，定义记号</a:t>
            </a:r>
            <a:r>
              <a:rPr lang="zh-CN" altLang="en-US" kern="100" dirty="0" smtClean="0">
                <a:solidFill>
                  <a:schemeClr val="tx1"/>
                </a:solidFill>
                <a:latin typeface="宋体"/>
              </a:rPr>
              <a:t>□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p=Hp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GH; 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◇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p=Pp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∨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Fp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kern="100" dirty="0" smtClean="0"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定义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All-13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到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GH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#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的翻译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·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/>
              </a:rPr>
              <a:t>#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如下：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88277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All-13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的判定性问题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2017721"/>
            <a:ext cx="7329510" cy="348298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14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任意严格线序上的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All-13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公式的可满足性问题是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NP-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完全的。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2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、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ARCC-8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（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BRCC-8+All-13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）</a:t>
            </a:r>
          </a:p>
          <a:p>
            <a:pPr>
              <a:lnSpc>
                <a:spcPct val="200000"/>
              </a:lnSpc>
              <a:buNone/>
            </a:pP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（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1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）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ARCC-8</a:t>
            </a:r>
            <a:endParaRPr lang="zh-CN" altLang="en-US" b="1" kern="100" dirty="0" smtClean="0">
              <a:solidFill>
                <a:srgbClr val="0033CC"/>
              </a:solidFill>
              <a:latin typeface="Times New Roman"/>
            </a:endParaRPr>
          </a:p>
          <a:p>
            <a:pPr>
              <a:lnSpc>
                <a:spcPct val="20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语法：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BRCC-8+All-13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，加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Holds(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φ,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，其中，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BRCC-8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公式。</a:t>
            </a:r>
          </a:p>
          <a:p>
            <a:endParaRPr lang="zh-CN" altLang="en-US" kern="100" dirty="0" smtClean="0">
              <a:latin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ARCC-8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语义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定义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16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it-</a:t>
            </a:r>
            <a:r>
              <a:rPr lang="zh-CN" altLang="en-US" kern="100" dirty="0" smtClean="0">
                <a:solidFill>
                  <a:schemeClr val="tx1"/>
                </a:solidFill>
                <a:latin typeface="华文楷体"/>
                <a:ea typeface="华文楷体"/>
              </a:rPr>
              <a:t>模型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（</a:t>
            </a:r>
            <a:r>
              <a:rPr lang="en-US" altLang="zh-CN" i="1" kern="100" dirty="0" smtClean="0">
                <a:solidFill>
                  <a:schemeClr val="tx1"/>
                </a:solidFill>
                <a:latin typeface="Times New Roman"/>
              </a:rPr>
              <a:t>interval topological model</a:t>
            </a:r>
            <a:r>
              <a:rPr lang="zh-CN" altLang="en-US" i="1" kern="100" dirty="0" smtClean="0">
                <a:solidFill>
                  <a:schemeClr val="tx1"/>
                </a:solidFill>
                <a:latin typeface="Times New Roman"/>
              </a:rPr>
              <a:t>）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是三元组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=(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,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，其中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𝔉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=(W,&lt;)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是严格线序，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=(U,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𝕀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是拓扑空间，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是赋值，对每个区间变元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𝔉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中的非空凸集，对每个区域变元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X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和每个时间点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u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X,u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的正规闭集。</a:t>
            </a:r>
          </a:p>
          <a:p>
            <a:pPr>
              <a:lnSpc>
                <a:spcPct val="16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对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Holds(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φ,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的定义如下：</a:t>
            </a:r>
          </a:p>
          <a:p>
            <a:pPr algn="ctr">
              <a:lnSpc>
                <a:spcPct val="16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𝔐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|= Holds(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φ,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当且仅当对所有的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u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∈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𝔞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altLang="zh-CN" kern="100" dirty="0" err="1" smtClean="0">
                <a:solidFill>
                  <a:schemeClr val="tx1"/>
                </a:solidFill>
                <a:latin typeface="Times New Roman"/>
              </a:rPr>
              <a:t>i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，</a:t>
            </a:r>
            <a:r>
              <a:rPr lang="zh-CN" altLang="en-US" kern="100" dirty="0" smtClean="0">
                <a:solidFill>
                  <a:schemeClr val="tx1"/>
                </a:solidFill>
                <a:latin typeface="Cambria Math"/>
              </a:rPr>
              <a:t>𝔗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|=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α</a:t>
            </a:r>
            <a:r>
              <a:rPr lang="en-US" altLang="zh-CN" sz="2400" kern="100" baseline="30000" dirty="0" smtClean="0">
                <a:solidFill>
                  <a:schemeClr val="tx1"/>
                </a:solidFill>
                <a:latin typeface="Times New Roman"/>
              </a:rPr>
              <a:t>u </a:t>
            </a:r>
            <a:r>
              <a:rPr lang="el-GR" altLang="zh-CN" kern="100" dirty="0" smtClean="0">
                <a:solidFill>
                  <a:schemeClr val="tx1"/>
                </a:solidFill>
                <a:latin typeface="Times New Roman"/>
              </a:rPr>
              <a:t>φ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。</a:t>
            </a:r>
          </a:p>
        </p:txBody>
      </p:sp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（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2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）将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ARCC-8</a:t>
            </a:r>
            <a:r>
              <a:rPr lang="zh-CN" altLang="en-US" b="1" kern="100" dirty="0" smtClean="0">
                <a:solidFill>
                  <a:srgbClr val="0033CC"/>
                </a:solidFill>
                <a:latin typeface="Times New Roman"/>
              </a:rPr>
              <a:t>嵌入</a:t>
            </a:r>
            <a:r>
              <a:rPr lang="en-US" altLang="zh-CN" b="1" kern="100" dirty="0" smtClean="0">
                <a:solidFill>
                  <a:srgbClr val="0033CC"/>
                </a:solidFill>
                <a:latin typeface="Times New Roman"/>
              </a:rPr>
              <a:t>PSTL</a:t>
            </a:r>
            <a:endParaRPr lang="zh-CN" altLang="en-US" b="1" kern="100" dirty="0" smtClean="0">
              <a:solidFill>
                <a:srgbClr val="0033CC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结合</a:t>
            </a:r>
            <a:r>
              <a:rPr lang="el-GR" altLang="zh-CN" kern="100" dirty="0" smtClean="0">
                <a:solidFill>
                  <a:schemeClr val="tx1"/>
                </a:solidFill>
                <a:latin typeface="宋体"/>
              </a:rPr>
              <a:t>·</a:t>
            </a:r>
            <a:r>
              <a:rPr lang="el-GR" altLang="zh-CN" kern="100" baseline="30000" dirty="0" smtClean="0">
                <a:solidFill>
                  <a:schemeClr val="tx1"/>
                </a:solidFill>
                <a:latin typeface="Times New Roman"/>
              </a:rPr>
              <a:t>Δ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和</a:t>
            </a:r>
            <a:r>
              <a:rPr lang="en-US" altLang="zh-CN" kern="100" dirty="0" smtClean="0">
                <a:solidFill>
                  <a:schemeClr val="tx1"/>
                </a:solidFill>
                <a:latin typeface="宋体"/>
              </a:rPr>
              <a:t>·</a:t>
            </a:r>
            <a:r>
              <a:rPr lang="en-US" altLang="zh-CN" kern="100" baseline="30000" dirty="0" smtClean="0">
                <a:solidFill>
                  <a:schemeClr val="tx1"/>
                </a:solidFill>
                <a:latin typeface="Times New Roman"/>
              </a:rPr>
              <a:t>#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可以将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ARCC-8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嵌入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PSTL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。通过组合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All-13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和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BRCC-8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的可满足性的算法，进一步可以证明：</a:t>
            </a:r>
            <a:endParaRPr lang="en-US" altLang="zh-CN" kern="100" dirty="0" smtClean="0">
              <a:solidFill>
                <a:schemeClr val="tx1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定理</a:t>
            </a:r>
            <a:r>
              <a:rPr lang="en-US" altLang="zh-CN" b="1" kern="100" dirty="0" smtClean="0">
                <a:solidFill>
                  <a:schemeClr val="tx1"/>
                </a:solidFill>
                <a:latin typeface="Times New Roman"/>
              </a:rPr>
              <a:t>15</a:t>
            </a:r>
            <a:r>
              <a:rPr lang="zh-CN" altLang="en-US" b="1" kern="100" dirty="0" smtClean="0">
                <a:solidFill>
                  <a:schemeClr val="tx1"/>
                </a:solidFill>
                <a:latin typeface="Times New Roman"/>
              </a:rPr>
              <a:t>：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SAT(ARCC-8)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是</a:t>
            </a:r>
            <a:r>
              <a:rPr lang="en-US" altLang="zh-CN" kern="100" dirty="0" smtClean="0">
                <a:solidFill>
                  <a:schemeClr val="tx1"/>
                </a:solidFill>
                <a:latin typeface="Times New Roman"/>
              </a:rPr>
              <a:t>NP-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/>
              </a:rPr>
              <a:t>完全的。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五、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参考文献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[1] Gabbay D.M,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Kurucz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Wolter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Zakharyaschev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Many-dimensional modal logics: Theory and Applications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Elsevier, North-Holland, 2003.</a:t>
            </a:r>
            <a:endParaRPr lang="zh-CN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[2] Bennett B, Cohn G,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Wolter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Zakharyaschev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M. “Multi-Dimensional modal logic as a framework for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-temporal reasoning”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Applied Intelligence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2002,3(4):239~251.</a:t>
            </a:r>
            <a:endParaRPr lang="zh-CN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Wolter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Zakharyaschev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-Temporal representation and reasoning based on RCC-8. In: Cohn AG,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Giunchiglia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F, Selman B, eds.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Proc. of the 7th Conf. on Principles of Knowledge Representation and Reasoning.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Breckenridge: Morgan Kaufmann, 2000. 3~14.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[4] I.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Hodkinson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Woter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M.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Zakaryaschev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“Decidable fragments of first-order temporal logics”,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Annals of Pure and Applied Logic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vol. 106, pp. 85–134, 2000.</a:t>
            </a:r>
            <a:endParaRPr lang="zh-CN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刘大有，胡鹤，王生生，谢琦：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时空推理研究进展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软件学报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vol.15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No.8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二、基于区域的空间逻辑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0034" y="2357430"/>
          <a:ext cx="8229600" cy="311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gray">
          <a:xfrm>
            <a:off x="1512888" y="2708275"/>
            <a:ext cx="6335712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r>
              <a:rPr lang="en-US" altLang="zh-CN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定义谓词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98083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定义谓词（续）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55887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RCC-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拓扑语义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429651" cy="23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828680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44450" cmpd="dbl"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dash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2079</Words>
  <Application>Microsoft Office PowerPoint</Application>
  <PresentationFormat>全屏显示(4:3)</PresentationFormat>
  <Paragraphs>161</Paragraphs>
  <Slides>60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1" baseType="lpstr">
      <vt:lpstr>Office 主题</vt:lpstr>
      <vt:lpstr>多维模态逻辑的应用 ——时空推理及其判定性问题</vt:lpstr>
      <vt:lpstr>目录</vt:lpstr>
      <vt:lpstr>一、简介</vt:lpstr>
      <vt:lpstr>时空逻辑</vt:lpstr>
      <vt:lpstr>二、基于区域的空间逻辑</vt:lpstr>
      <vt:lpstr>二、基于区域的空间逻辑</vt:lpstr>
      <vt:lpstr>定义谓词</vt:lpstr>
      <vt:lpstr>定义谓词（续）</vt:lpstr>
      <vt:lpstr>RCC-拓扑语义</vt:lpstr>
      <vt:lpstr>幻灯片 10</vt:lpstr>
      <vt:lpstr>RCC-8拓扑语义</vt:lpstr>
      <vt:lpstr>幻灯片 12</vt:lpstr>
      <vt:lpstr>区域项的定义及解释</vt:lpstr>
      <vt:lpstr>幻灯片 14</vt:lpstr>
      <vt:lpstr>S4u-语义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三、基于时间点的时空逻辑</vt:lpstr>
      <vt:lpstr>三、基于时间点的时空逻辑</vt:lpstr>
      <vt:lpstr>幻灯片 30</vt:lpstr>
      <vt:lpstr>幻灯片 31</vt:lpstr>
      <vt:lpstr>幻灯片 32</vt:lpstr>
      <vt:lpstr>幻灯片 33</vt:lpstr>
      <vt:lpstr>ST0-语义</vt:lpstr>
      <vt:lpstr>ST0-语义（续）</vt:lpstr>
      <vt:lpstr>幻灯片 36</vt:lpstr>
      <vt:lpstr>幻灯片 37</vt:lpstr>
      <vt:lpstr>幻灯片 38</vt:lpstr>
      <vt:lpstr>幻灯片 39</vt:lpstr>
      <vt:lpstr>幻灯片 40</vt:lpstr>
      <vt:lpstr>PSTL-Kripke语义</vt:lpstr>
      <vt:lpstr>PSTL-拓扑语义</vt:lpstr>
      <vt:lpstr>幻灯片 43</vt:lpstr>
      <vt:lpstr>幻灯片 44</vt:lpstr>
      <vt:lpstr>幻灯片 45</vt:lpstr>
      <vt:lpstr>幻灯片 46</vt:lpstr>
      <vt:lpstr>STi和STi+的计算复杂性</vt:lpstr>
      <vt:lpstr>四、基于时间区间的时空逻辑</vt:lpstr>
      <vt:lpstr>四、基于时间区间的时空逻辑</vt:lpstr>
      <vt:lpstr>All-13的语义</vt:lpstr>
      <vt:lpstr>All-13的语义（续）</vt:lpstr>
      <vt:lpstr>幻灯片 52</vt:lpstr>
      <vt:lpstr>幻灯片 53</vt:lpstr>
      <vt:lpstr>幻灯片 54</vt:lpstr>
      <vt:lpstr>All-13的判定性问题</vt:lpstr>
      <vt:lpstr>幻灯片 56</vt:lpstr>
      <vt:lpstr>ARCC-8语义</vt:lpstr>
      <vt:lpstr>幻灯片 58</vt:lpstr>
      <vt:lpstr>五、参考文献</vt:lpstr>
      <vt:lpstr>幻灯片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xuzhaoqing</dc:creator>
  <cp:lastModifiedBy>xuzhaoqing</cp:lastModifiedBy>
  <cp:revision>163</cp:revision>
  <dcterms:created xsi:type="dcterms:W3CDTF">2009-03-15T08:40:39Z</dcterms:created>
  <dcterms:modified xsi:type="dcterms:W3CDTF">2009-04-19T17:16:02Z</dcterms:modified>
</cp:coreProperties>
</file>